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74" r:id="rId1"/>
  </p:sldMasterIdLst>
  <p:notesMasterIdLst>
    <p:notesMasterId r:id="rId10"/>
  </p:notesMasterIdLst>
  <p:sldIdLst>
    <p:sldId id="258" r:id="rId2"/>
    <p:sldId id="263" r:id="rId3"/>
    <p:sldId id="261" r:id="rId4"/>
    <p:sldId id="266" r:id="rId5"/>
    <p:sldId id="269" r:id="rId6"/>
    <p:sldId id="264" r:id="rId7"/>
    <p:sldId id="265" r:id="rId8"/>
    <p:sldId id="267"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6" autoAdjust="0"/>
    <p:restoredTop sz="94660"/>
  </p:normalViewPr>
  <p:slideViewPr>
    <p:cSldViewPr snapToGrid="0">
      <p:cViewPr varScale="1">
        <p:scale>
          <a:sx n="63" d="100"/>
          <a:sy n="63" d="100"/>
        </p:scale>
        <p:origin x="90" y="3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jpe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DD1D06-6902-487B-83A1-9F613C31EA74}" type="datetimeFigureOut">
              <a:rPr lang="en-IN" smtClean="0"/>
              <a:t>15-10-2023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DD456C-5690-4A36-9C5C-3D5867C9B7A0}" type="slidenum">
              <a:rPr lang="en-IN" smtClean="0"/>
              <a:t>‹#›</a:t>
            </a:fld>
            <a:endParaRPr lang="en-IN"/>
          </a:p>
        </p:txBody>
      </p:sp>
    </p:spTree>
    <p:extLst>
      <p:ext uri="{BB962C8B-B14F-4D97-AF65-F5344CB8AC3E}">
        <p14:creationId xmlns:p14="http://schemas.microsoft.com/office/powerpoint/2010/main" val="11163815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AD4CDBEB-7B95-45C9-9746-1E512CCA006C}" type="datetimeFigureOut">
              <a:rPr lang="en-IN" smtClean="0"/>
              <a:t>15-10-2023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36354654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4CDBEB-7B95-45C9-9746-1E512CCA006C}" type="datetimeFigureOut">
              <a:rPr lang="en-IN" smtClean="0"/>
              <a:t>15-10-2023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2489217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4CDBEB-7B95-45C9-9746-1E512CCA006C}" type="datetimeFigureOut">
              <a:rPr lang="en-IN" smtClean="0"/>
              <a:t>15-10-2023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12009335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4CDBEB-7B95-45C9-9746-1E512CCA006C}" type="datetimeFigureOut">
              <a:rPr lang="en-IN" smtClean="0"/>
              <a:t>15-10-2023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EC6906-C29A-4A8E-A5BA-A2BA206FA6B6}" type="slidenum">
              <a:rPr lang="en-IN" smtClean="0"/>
              <a:t>‹#›</a:t>
            </a:fld>
            <a:endParaRPr lang="en-IN"/>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8844875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4CDBEB-7B95-45C9-9746-1E512CCA006C}" type="datetimeFigureOut">
              <a:rPr lang="en-IN" smtClean="0"/>
              <a:t>15-10-2023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18833272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D4CDBEB-7B95-45C9-9746-1E512CCA006C}" type="datetimeFigureOut">
              <a:rPr lang="en-IN" smtClean="0"/>
              <a:t>15-10-2023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30714857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D4CDBEB-7B95-45C9-9746-1E512CCA006C}" type="datetimeFigureOut">
              <a:rPr lang="en-IN" smtClean="0"/>
              <a:t>15-10-2023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26578976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CDBEB-7B95-45C9-9746-1E512CCA006C}" type="datetimeFigureOut">
              <a:rPr lang="en-IN" smtClean="0"/>
              <a:t>15-10-2023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16793349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CDBEB-7B95-45C9-9746-1E512CCA006C}" type="datetimeFigureOut">
              <a:rPr lang="en-IN" smtClean="0"/>
              <a:t>15-10-2023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3611624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4CDBEB-7B95-45C9-9746-1E512CCA006C}" type="datetimeFigureOut">
              <a:rPr lang="en-IN" smtClean="0"/>
              <a:t>15-10-2023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22796661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D4CDBEB-7B95-45C9-9746-1E512CCA006C}" type="datetimeFigureOut">
              <a:rPr lang="en-IN" smtClean="0"/>
              <a:t>15-10-2023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3322811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4CDBEB-7B95-45C9-9746-1E512CCA006C}" type="datetimeFigureOut">
              <a:rPr lang="en-IN" smtClean="0"/>
              <a:t>15-10-2023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6456210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4CDBEB-7B95-45C9-9746-1E512CCA006C}" type="datetimeFigureOut">
              <a:rPr lang="en-IN" smtClean="0"/>
              <a:t>15-10-2023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3927556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D4CDBEB-7B95-45C9-9746-1E512CCA006C}" type="datetimeFigureOut">
              <a:rPr lang="en-IN" smtClean="0"/>
              <a:t>15-10-2023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2800485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4CDBEB-7B95-45C9-9746-1E512CCA006C}" type="datetimeFigureOut">
              <a:rPr lang="en-IN" smtClean="0"/>
              <a:t>15-10-2023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4758111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4CDBEB-7B95-45C9-9746-1E512CCA006C}" type="datetimeFigureOut">
              <a:rPr lang="en-IN" smtClean="0"/>
              <a:t>15-10-2023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2200715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4CDBEB-7B95-45C9-9746-1E512CCA006C}" type="datetimeFigureOut">
              <a:rPr lang="en-IN" smtClean="0"/>
              <a:t>15-10-2023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extLst>
      <p:ext uri="{BB962C8B-B14F-4D97-AF65-F5344CB8AC3E}">
        <p14:creationId xmlns:p14="http://schemas.microsoft.com/office/powerpoint/2010/main" val="35496603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AD4CDBEB-7B95-45C9-9746-1E512CCA006C}" type="datetimeFigureOut">
              <a:rPr lang="en-IN" smtClean="0"/>
              <a:t>15-10-2023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A3EC6906-C29A-4A8E-A5BA-A2BA206FA6B6}" type="slidenum">
              <a:rPr lang="en-IN" smtClean="0"/>
              <a:t>‹#›</a:t>
            </a:fld>
            <a:endParaRPr lang="en-IN"/>
          </a:p>
        </p:txBody>
      </p:sp>
    </p:spTree>
    <p:extLst>
      <p:ext uri="{BB962C8B-B14F-4D97-AF65-F5344CB8AC3E}">
        <p14:creationId xmlns:p14="http://schemas.microsoft.com/office/powerpoint/2010/main" val="1113673764"/>
      </p:ext>
    </p:extLst>
  </p:cSld>
  <p:clrMap bg1="dk1" tx1="lt1" bg2="dk2" tx2="lt2" accent1="accent1" accent2="accent2" accent3="accent3" accent4="accent4" accent5="accent5" accent6="accent6" hlink="hlink" folHlink="folHlink"/>
  <p:sldLayoutIdLst>
    <p:sldLayoutId id="2147484075" r:id="rId1"/>
    <p:sldLayoutId id="2147484076" r:id="rId2"/>
    <p:sldLayoutId id="2147484077" r:id="rId3"/>
    <p:sldLayoutId id="2147484078" r:id="rId4"/>
    <p:sldLayoutId id="2147484079" r:id="rId5"/>
    <p:sldLayoutId id="2147484080" r:id="rId6"/>
    <p:sldLayoutId id="2147484081" r:id="rId7"/>
    <p:sldLayoutId id="2147484082" r:id="rId8"/>
    <p:sldLayoutId id="2147484083" r:id="rId9"/>
    <p:sldLayoutId id="2147484084" r:id="rId10"/>
    <p:sldLayoutId id="2147484085" r:id="rId11"/>
    <p:sldLayoutId id="2147484086" r:id="rId12"/>
    <p:sldLayoutId id="2147484087" r:id="rId13"/>
    <p:sldLayoutId id="2147484088" r:id="rId14"/>
    <p:sldLayoutId id="2147484089" r:id="rId15"/>
    <p:sldLayoutId id="2147484090" r:id="rId16"/>
    <p:sldLayoutId id="2147484091"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Velammal Institute of Technology">
            <a:extLst>
              <a:ext uri="{FF2B5EF4-FFF2-40B4-BE49-F238E27FC236}">
                <a16:creationId xmlns:a16="http://schemas.microsoft.com/office/drawing/2014/main" id="{213DE897-3440-EA97-4425-7E16380760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8040" y="265844"/>
            <a:ext cx="7615917" cy="111682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2" name="TextBox 1">
            <a:extLst>
              <a:ext uri="{FF2B5EF4-FFF2-40B4-BE49-F238E27FC236}">
                <a16:creationId xmlns:a16="http://schemas.microsoft.com/office/drawing/2014/main" id="{8241E3D6-FF09-3556-02D9-FB1DBCC8902C}"/>
              </a:ext>
            </a:extLst>
          </p:cNvPr>
          <p:cNvSpPr txBox="1"/>
          <p:nvPr/>
        </p:nvSpPr>
        <p:spPr>
          <a:xfrm>
            <a:off x="526537" y="1876934"/>
            <a:ext cx="10804072" cy="400110"/>
          </a:xfrm>
          <a:prstGeom prst="rect">
            <a:avLst/>
          </a:prstGeom>
          <a:noFill/>
        </p:spPr>
        <p:txBody>
          <a:bodyPr wrap="square" rtlCol="0">
            <a:spAutoFit/>
          </a:bodyPr>
          <a:lstStyle/>
          <a:p>
            <a:pPr algn="ctr"/>
            <a:r>
              <a:rPr lang="en-IN" b="1" dirty="0">
                <a:latin typeface="Arial Black" panose="020B0A04020102020204" pitchFamily="34" charset="0"/>
              </a:rPr>
              <a:t>	</a:t>
            </a:r>
            <a:r>
              <a:rPr lang="en-IN" sz="2000" b="1" dirty="0">
                <a:latin typeface="Arial Black" panose="020B0A04020102020204" pitchFamily="34" charset="0"/>
              </a:rPr>
              <a:t>DEPARTMENT OF COMPUTER SCIENCE AND ENGINEERING</a:t>
            </a:r>
          </a:p>
        </p:txBody>
      </p:sp>
      <p:sp>
        <p:nvSpPr>
          <p:cNvPr id="3" name="TextBox 2">
            <a:extLst>
              <a:ext uri="{FF2B5EF4-FFF2-40B4-BE49-F238E27FC236}">
                <a16:creationId xmlns:a16="http://schemas.microsoft.com/office/drawing/2014/main" id="{65A5EF0A-1559-8C35-F616-5996380B3F1A}"/>
              </a:ext>
            </a:extLst>
          </p:cNvPr>
          <p:cNvSpPr txBox="1"/>
          <p:nvPr/>
        </p:nvSpPr>
        <p:spPr>
          <a:xfrm>
            <a:off x="2592840" y="3196108"/>
            <a:ext cx="6901680" cy="2862322"/>
          </a:xfrm>
          <a:prstGeom prst="rect">
            <a:avLst/>
          </a:prstGeom>
          <a:noFill/>
        </p:spPr>
        <p:txBody>
          <a:bodyPr wrap="square" rtlCol="0">
            <a:spAutoFit/>
          </a:bodyPr>
          <a:lstStyle/>
          <a:p>
            <a:r>
              <a:rPr lang="en-IN" sz="2000" b="1" dirty="0">
                <a:latin typeface="Arial Black" panose="020B0A04020102020204" pitchFamily="34" charset="0"/>
              </a:rPr>
              <a:t>Project name : </a:t>
            </a:r>
            <a:r>
              <a:rPr lang="en-IN" sz="2000" dirty="0">
                <a:latin typeface="Segoe UI Semibold" panose="020B0702040204020203" pitchFamily="34" charset="0"/>
                <a:cs typeface="Segoe UI Semibold" panose="020B0702040204020203" pitchFamily="34" charset="0"/>
              </a:rPr>
              <a:t>Flood Monitoring </a:t>
            </a:r>
            <a:r>
              <a:rPr lang="en-GB" sz="2000" dirty="0">
                <a:latin typeface="Segoe UI Semibold" panose="020B0702040204020203" pitchFamily="34" charset="0"/>
                <a:cs typeface="Segoe UI Semibold" panose="020B0702040204020203" pitchFamily="34" charset="0"/>
              </a:rPr>
              <a:t>and Early Warning</a:t>
            </a:r>
            <a:endParaRPr lang="en-IN" sz="2000" dirty="0">
              <a:latin typeface="Segoe UI Semibold" panose="020B0702040204020203" pitchFamily="34" charset="0"/>
              <a:cs typeface="Segoe UI Semibold" panose="020B0702040204020203" pitchFamily="34" charset="0"/>
            </a:endParaRPr>
          </a:p>
          <a:p>
            <a:r>
              <a:rPr lang="en-IN" sz="2000" b="1" dirty="0">
                <a:latin typeface="Arial Black" panose="020B0A04020102020204" pitchFamily="34" charset="0"/>
              </a:rPr>
              <a:t>Team name : </a:t>
            </a:r>
            <a:r>
              <a:rPr lang="en-IN" sz="2000" dirty="0">
                <a:latin typeface="Segoe UI Semibold" panose="020B0702040204020203" pitchFamily="34" charset="0"/>
                <a:cs typeface="Segoe UI Semibold" panose="020B0702040204020203" pitchFamily="34" charset="0"/>
              </a:rPr>
              <a:t>Proj_224785_Team_4 </a:t>
            </a:r>
          </a:p>
          <a:p>
            <a:endParaRPr lang="en-IN" sz="2000" dirty="0">
              <a:latin typeface="Bell MT" panose="02020503060305020303" pitchFamily="18" charset="0"/>
            </a:endParaRPr>
          </a:p>
          <a:p>
            <a:r>
              <a:rPr lang="en-IN" sz="2000" b="1" u="sng" dirty="0">
                <a:latin typeface="Arial Black" panose="020B0A04020102020204" pitchFamily="34" charset="0"/>
              </a:rPr>
              <a:t>Team members</a:t>
            </a:r>
            <a:r>
              <a:rPr lang="en-IN" sz="2000" b="1" dirty="0">
                <a:latin typeface="Arial Black" panose="020B0A04020102020204" pitchFamily="34" charset="0"/>
              </a:rPr>
              <a:t>:	</a:t>
            </a:r>
          </a:p>
          <a:p>
            <a:r>
              <a:rPr lang="en-IN" sz="2000" b="1" dirty="0">
                <a:latin typeface="Bell MT" panose="02020503060305020303" pitchFamily="18" charset="0"/>
              </a:rPr>
              <a:t>		</a:t>
            </a:r>
            <a:r>
              <a:rPr lang="en-IN"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ASHOK KUMAR A(113321104005) </a:t>
            </a:r>
          </a:p>
          <a:p>
            <a:r>
              <a:rPr lang="en-IN"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GIRISH KUMAR VV(113321104023)</a:t>
            </a:r>
          </a:p>
          <a:p>
            <a:pPr algn="just"/>
            <a:r>
              <a:rPr lang="en-IN"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HARI KRISHNAN R(113321104026)</a:t>
            </a:r>
          </a:p>
          <a:p>
            <a:pPr algn="just"/>
            <a:r>
              <a:rPr lang="en-IN" sz="2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MOHAMED FAIZ M(113321104060)</a:t>
            </a:r>
          </a:p>
          <a:p>
            <a:endParaRPr lang="en-IN" sz="2000" b="1" dirty="0">
              <a:latin typeface="Bell MT" panose="02020503060305020303" pitchFamily="18" charset="0"/>
            </a:endParaRPr>
          </a:p>
        </p:txBody>
      </p:sp>
    </p:spTree>
    <p:extLst>
      <p:ext uri="{BB962C8B-B14F-4D97-AF65-F5344CB8AC3E}">
        <p14:creationId xmlns:p14="http://schemas.microsoft.com/office/powerpoint/2010/main" val="14554762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58445-434F-991C-6CE1-8572D6D628B4}"/>
              </a:ext>
            </a:extLst>
          </p:cNvPr>
          <p:cNvSpPr>
            <a:spLocks noGrp="1"/>
          </p:cNvSpPr>
          <p:nvPr>
            <p:ph type="ctrTitle"/>
          </p:nvPr>
        </p:nvSpPr>
        <p:spPr>
          <a:xfrm>
            <a:off x="4984124" y="206063"/>
            <a:ext cx="2199911" cy="695980"/>
          </a:xfrm>
        </p:spPr>
        <p:txBody>
          <a:bodyPr>
            <a:normAutofit/>
          </a:bodyPr>
          <a:lstStyle/>
          <a:p>
            <a:pPr algn="l"/>
            <a:r>
              <a:rPr lang="en-IN" sz="3600" b="1" i="0" u="sng" dirty="0">
                <a:solidFill>
                  <a:schemeClr val="tx1">
                    <a:lumMod val="95000"/>
                    <a:lumOff val="5000"/>
                  </a:schemeClr>
                </a:solidFill>
                <a:effectLst>
                  <a:outerShdw blurRad="38100" dist="38100" dir="2700000" algn="tl">
                    <a:srgbClr val="000000">
                      <a:alpha val="43137"/>
                    </a:srgbClr>
                  </a:outerShdw>
                </a:effectLst>
                <a:latin typeface="Bell MT" panose="02020503060305020303" pitchFamily="18" charset="0"/>
              </a:rPr>
              <a:t>Innovation</a:t>
            </a:r>
            <a:endParaRPr lang="en-IN" sz="3600" u="sng" dirty="0">
              <a:solidFill>
                <a:schemeClr val="tx1">
                  <a:lumMod val="95000"/>
                  <a:lumOff val="5000"/>
                </a:schemeClr>
              </a:solidFill>
              <a:effectLst>
                <a:outerShdw blurRad="38100" dist="38100" dir="2700000" algn="tl">
                  <a:srgbClr val="000000">
                    <a:alpha val="43137"/>
                  </a:srgbClr>
                </a:outerShdw>
              </a:effectLst>
              <a:latin typeface="Bell MT" panose="02020503060305020303" pitchFamily="18" charset="0"/>
            </a:endParaRPr>
          </a:p>
        </p:txBody>
      </p:sp>
      <p:sp>
        <p:nvSpPr>
          <p:cNvPr id="3" name="Subtitle 2">
            <a:extLst>
              <a:ext uri="{FF2B5EF4-FFF2-40B4-BE49-F238E27FC236}">
                <a16:creationId xmlns:a16="http://schemas.microsoft.com/office/drawing/2014/main" id="{CC474879-C23C-FC4D-D5FB-D0B2FBCDC421}"/>
              </a:ext>
            </a:extLst>
          </p:cNvPr>
          <p:cNvSpPr>
            <a:spLocks noGrp="1"/>
          </p:cNvSpPr>
          <p:nvPr>
            <p:ph type="subTitle" idx="1"/>
          </p:nvPr>
        </p:nvSpPr>
        <p:spPr>
          <a:xfrm>
            <a:off x="1101641" y="689793"/>
            <a:ext cx="9944407" cy="5826917"/>
          </a:xfrm>
        </p:spPr>
        <p:txBody>
          <a:bodyPr>
            <a:normAutofit/>
          </a:bodyPr>
          <a:lstStyle/>
          <a:p>
            <a:pPr algn="just">
              <a:lnSpc>
                <a:spcPct val="120000"/>
              </a:lnSpc>
            </a:pPr>
            <a:r>
              <a:rPr lang="en-IN" sz="2000" u="sng" dirty="0">
                <a:solidFill>
                  <a:schemeClr val="tx1">
                    <a:lumMod val="95000"/>
                    <a:lumOff val="5000"/>
                  </a:schemeClr>
                </a:solidFill>
                <a:latin typeface="Arial Black" panose="020B0A04020102020204" pitchFamily="34" charset="0"/>
              </a:rPr>
              <a:t>Real-time Data Collection: </a:t>
            </a:r>
            <a:r>
              <a:rPr lang="en-IN" sz="2000" dirty="0">
                <a:solidFill>
                  <a:schemeClr val="tx1"/>
                </a:solidFill>
                <a:latin typeface="Bell MT" panose="02020503060305020303" pitchFamily="18" charset="0"/>
              </a:rPr>
              <a:t>Implement sensors and data collection devices in flood-prone areas to continuously monitor water levels and weather conditions. This data should be collected in real-time and transmitted to a central database.</a:t>
            </a:r>
          </a:p>
          <a:p>
            <a:pPr algn="just">
              <a:lnSpc>
                <a:spcPct val="120000"/>
              </a:lnSpc>
            </a:pPr>
            <a:r>
              <a:rPr lang="en-IN" sz="2000" u="sng" dirty="0">
                <a:solidFill>
                  <a:schemeClr val="tx1">
                    <a:lumMod val="95000"/>
                    <a:lumOff val="5000"/>
                  </a:schemeClr>
                </a:solidFill>
                <a:latin typeface="Arial Black" panose="020B0A04020102020204" pitchFamily="34" charset="0"/>
              </a:rPr>
              <a:t>Automated Alerts: </a:t>
            </a:r>
            <a:r>
              <a:rPr lang="en-IN" sz="2000" dirty="0">
                <a:solidFill>
                  <a:schemeClr val="tx1"/>
                </a:solidFill>
                <a:latin typeface="Bell MT" panose="02020503060305020303" pitchFamily="18" charset="0"/>
              </a:rPr>
              <a:t>Develop an automated alert system that can send notifications to local authorities and residents when water levels rise above safe thresholds. Alerts can be delivered via SMS, mobile apps, or email to ensure timely response.</a:t>
            </a:r>
          </a:p>
          <a:p>
            <a:pPr algn="just">
              <a:lnSpc>
                <a:spcPct val="120000"/>
              </a:lnSpc>
            </a:pPr>
            <a:r>
              <a:rPr lang="en-IN" sz="2000" u="sng" dirty="0">
                <a:solidFill>
                  <a:schemeClr val="tx1">
                    <a:lumMod val="95000"/>
                    <a:lumOff val="5000"/>
                  </a:schemeClr>
                </a:solidFill>
                <a:latin typeface="Arial Black" panose="020B0A04020102020204" pitchFamily="34" charset="0"/>
              </a:rPr>
              <a:t>Predictive Analytics: </a:t>
            </a:r>
            <a:r>
              <a:rPr lang="en-IN" sz="2000" dirty="0">
                <a:solidFill>
                  <a:schemeClr val="tx1"/>
                </a:solidFill>
                <a:latin typeface="Bell MT" panose="02020503060305020303" pitchFamily="18" charset="0"/>
              </a:rPr>
              <a:t>Use historical data and advanced analytics to create predictive models that can forecast flood events. This can help in proactive planning and resource allocation for flood mitigation and response.</a:t>
            </a:r>
          </a:p>
          <a:p>
            <a:pPr algn="just">
              <a:lnSpc>
                <a:spcPct val="120000"/>
              </a:lnSpc>
            </a:pPr>
            <a:r>
              <a:rPr lang="en-IN" sz="2000" u="sng" dirty="0">
                <a:solidFill>
                  <a:schemeClr val="tx1">
                    <a:lumMod val="95000"/>
                    <a:lumOff val="5000"/>
                  </a:schemeClr>
                </a:solidFill>
                <a:latin typeface="Arial Black" panose="020B0A04020102020204" pitchFamily="34" charset="0"/>
              </a:rPr>
              <a:t>User-Friendly Interface: </a:t>
            </a:r>
            <a:r>
              <a:rPr lang="en-IN" sz="2000" dirty="0">
                <a:solidFill>
                  <a:schemeClr val="tx1"/>
                </a:solidFill>
                <a:latin typeface="Bell MT" panose="02020503060305020303" pitchFamily="18" charset="0"/>
              </a:rPr>
              <a:t>Create a user-friendly interface for accessing flood information. This could be a website or a mobile app that provides real-time updates, flood maps, and safety tips to help residents make informed decisions during floods.</a:t>
            </a:r>
          </a:p>
        </p:txBody>
      </p:sp>
    </p:spTree>
    <p:extLst>
      <p:ext uri="{BB962C8B-B14F-4D97-AF65-F5344CB8AC3E}">
        <p14:creationId xmlns:p14="http://schemas.microsoft.com/office/powerpoint/2010/main" val="16590769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2A13E-0E8F-4F38-973F-FC6F09434AA3}"/>
              </a:ext>
            </a:extLst>
          </p:cNvPr>
          <p:cNvSpPr>
            <a:spLocks noGrp="1"/>
          </p:cNvSpPr>
          <p:nvPr>
            <p:ph type="ctrTitle"/>
          </p:nvPr>
        </p:nvSpPr>
        <p:spPr>
          <a:xfrm>
            <a:off x="3159076" y="296213"/>
            <a:ext cx="6306893" cy="755423"/>
          </a:xfrm>
        </p:spPr>
        <p:txBody>
          <a:bodyPr>
            <a:normAutofit/>
          </a:bodyPr>
          <a:lstStyle/>
          <a:p>
            <a:pPr algn="ctr"/>
            <a:r>
              <a:rPr lang="en-IN" sz="3600" b="1" u="sng" dirty="0">
                <a:solidFill>
                  <a:schemeClr val="tx1">
                    <a:lumMod val="95000"/>
                    <a:lumOff val="5000"/>
                  </a:schemeClr>
                </a:solidFill>
                <a:effectLst/>
                <a:latin typeface="+mn-lt"/>
              </a:rPr>
              <a:t>Project   Objectives</a:t>
            </a:r>
          </a:p>
        </p:txBody>
      </p:sp>
      <p:sp>
        <p:nvSpPr>
          <p:cNvPr id="3" name="Subtitle 2">
            <a:extLst>
              <a:ext uri="{FF2B5EF4-FFF2-40B4-BE49-F238E27FC236}">
                <a16:creationId xmlns:a16="http://schemas.microsoft.com/office/drawing/2014/main" id="{5F42138B-3A29-7E33-9CF9-CC2F8812BE84}"/>
              </a:ext>
            </a:extLst>
          </p:cNvPr>
          <p:cNvSpPr>
            <a:spLocks noGrp="1"/>
          </p:cNvSpPr>
          <p:nvPr>
            <p:ph type="subTitle" idx="1"/>
          </p:nvPr>
        </p:nvSpPr>
        <p:spPr>
          <a:xfrm>
            <a:off x="621940" y="1671033"/>
            <a:ext cx="10981924" cy="3969914"/>
          </a:xfrm>
        </p:spPr>
        <p:txBody>
          <a:bodyPr>
            <a:noAutofit/>
          </a:bodyPr>
          <a:lstStyle/>
          <a:p>
            <a:pPr marL="342900" indent="-342900" algn="just">
              <a:buFont typeface="Wingdings" panose="05000000000000000000" pitchFamily="2" charset="2"/>
              <a:buChar char="q"/>
            </a:pPr>
            <a:r>
              <a:rPr lang="en-IN" sz="1900" b="1" u="sng" dirty="0">
                <a:solidFill>
                  <a:schemeClr val="tx1"/>
                </a:solidFill>
                <a:latin typeface="Arial Black" panose="020B0A04020102020204" pitchFamily="34" charset="0"/>
              </a:rPr>
              <a:t>Early Warning and Alert System: </a:t>
            </a:r>
            <a:r>
              <a:rPr lang="en-IN" sz="1900" dirty="0">
                <a:solidFill>
                  <a:schemeClr val="tx1"/>
                </a:solidFill>
                <a:latin typeface="Bell MT" panose="02020503060305020303" pitchFamily="18" charset="0"/>
              </a:rPr>
              <a:t>Developing an effective early warning and alert system is crucial as it directly contributes to public safety by providing timely notifications of potential flood events.</a:t>
            </a:r>
          </a:p>
          <a:p>
            <a:pPr marL="342900" indent="-342900" algn="just">
              <a:buFont typeface="Wingdings" panose="05000000000000000000" pitchFamily="2" charset="2"/>
              <a:buChar char="q"/>
            </a:pPr>
            <a:endParaRPr lang="en-IN" sz="1900" dirty="0">
              <a:solidFill>
                <a:schemeClr val="tx1"/>
              </a:solidFill>
              <a:latin typeface="Bell MT" panose="02020503060305020303" pitchFamily="18" charset="0"/>
            </a:endParaRPr>
          </a:p>
          <a:p>
            <a:pPr marL="342900" indent="-342900" algn="just">
              <a:buFont typeface="Wingdings" panose="05000000000000000000" pitchFamily="2" charset="2"/>
              <a:buChar char="q"/>
            </a:pPr>
            <a:r>
              <a:rPr lang="en-IN" sz="1900" b="1" u="sng" dirty="0">
                <a:solidFill>
                  <a:schemeClr val="tx1"/>
                </a:solidFill>
                <a:latin typeface="Arial Black" panose="020B0A04020102020204" pitchFamily="34" charset="0"/>
              </a:rPr>
              <a:t>Accuracy and Reliability: </a:t>
            </a:r>
            <a:r>
              <a:rPr lang="en-IN" sz="1900" dirty="0">
                <a:solidFill>
                  <a:schemeClr val="tx1"/>
                </a:solidFill>
                <a:latin typeface="Bell MT" panose="02020503060305020303" pitchFamily="18" charset="0"/>
              </a:rPr>
              <a:t>Ensuring the accuracy and reliability of collected data is fundamental to minimizing false alarms and errors, which in turn helps build trust in the monitoring system.</a:t>
            </a:r>
          </a:p>
          <a:p>
            <a:pPr marL="342900" indent="-342900" algn="just">
              <a:buFont typeface="Wingdings" panose="05000000000000000000" pitchFamily="2" charset="2"/>
              <a:buChar char="q"/>
            </a:pPr>
            <a:endParaRPr lang="en-IN" sz="1900" dirty="0">
              <a:solidFill>
                <a:schemeClr val="tx1"/>
              </a:solidFill>
              <a:latin typeface="Bell MT" panose="02020503060305020303" pitchFamily="18" charset="0"/>
            </a:endParaRPr>
          </a:p>
          <a:p>
            <a:pPr marL="342900" indent="-342900" algn="just">
              <a:buFont typeface="Wingdings" panose="05000000000000000000" pitchFamily="2" charset="2"/>
              <a:buChar char="q"/>
            </a:pPr>
            <a:r>
              <a:rPr lang="en-IN" sz="1900" b="1" u="sng" dirty="0">
                <a:solidFill>
                  <a:schemeClr val="tx1"/>
                </a:solidFill>
                <a:latin typeface="Arial Black" panose="020B0A04020102020204" pitchFamily="34" charset="0"/>
              </a:rPr>
              <a:t>Data Analysis and Reporting: </a:t>
            </a:r>
            <a:r>
              <a:rPr lang="en-IN" sz="1900" dirty="0">
                <a:solidFill>
                  <a:schemeClr val="tx1"/>
                </a:solidFill>
                <a:latin typeface="Bell MT" panose="02020503060305020303" pitchFamily="18" charset="0"/>
              </a:rPr>
              <a:t>Implement data analysis tools to generate reports and insights from the flood monitoring data, aiding in decision-making and post-flood analysis.</a:t>
            </a:r>
          </a:p>
          <a:p>
            <a:pPr marL="342900" indent="-342900" algn="just">
              <a:buFont typeface="Wingdings" panose="05000000000000000000" pitchFamily="2" charset="2"/>
              <a:buChar char="q"/>
            </a:pPr>
            <a:endParaRPr lang="en-IN" sz="1900" dirty="0">
              <a:solidFill>
                <a:schemeClr val="tx1"/>
              </a:solidFill>
              <a:latin typeface="Bell MT" panose="02020503060305020303" pitchFamily="18" charset="0"/>
            </a:endParaRPr>
          </a:p>
          <a:p>
            <a:pPr marL="342900" indent="-342900" algn="just">
              <a:buFont typeface="Wingdings" panose="05000000000000000000" pitchFamily="2" charset="2"/>
              <a:buChar char="q"/>
            </a:pPr>
            <a:r>
              <a:rPr lang="en-IN" sz="1900" b="1" u="sng" dirty="0">
                <a:solidFill>
                  <a:schemeClr val="tx1"/>
                </a:solidFill>
                <a:latin typeface="Arial Black" panose="020B0A04020102020204" pitchFamily="34" charset="0"/>
              </a:rPr>
              <a:t>Collaboration: </a:t>
            </a:r>
            <a:r>
              <a:rPr lang="en-IN" sz="1900" dirty="0">
                <a:solidFill>
                  <a:schemeClr val="tx1"/>
                </a:solidFill>
                <a:latin typeface="Bell MT" panose="02020503060305020303" pitchFamily="18" charset="0"/>
              </a:rPr>
              <a:t>Foster collaboration with relevant government agencies, local communities, and technology partners to ensure the success and effectiveness of the flood monitoring system.</a:t>
            </a:r>
          </a:p>
        </p:txBody>
      </p:sp>
    </p:spTree>
    <p:extLst>
      <p:ext uri="{BB962C8B-B14F-4D97-AF65-F5344CB8AC3E}">
        <p14:creationId xmlns:p14="http://schemas.microsoft.com/office/powerpoint/2010/main" val="37750907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237F7-03CF-8F95-602B-3650CAC7C929}"/>
              </a:ext>
            </a:extLst>
          </p:cNvPr>
          <p:cNvSpPr>
            <a:spLocks noGrp="1"/>
          </p:cNvSpPr>
          <p:nvPr>
            <p:ph type="title"/>
          </p:nvPr>
        </p:nvSpPr>
        <p:spPr>
          <a:xfrm>
            <a:off x="851079" y="94668"/>
            <a:ext cx="10515600" cy="1325563"/>
          </a:xfrm>
        </p:spPr>
        <p:txBody>
          <a:bodyPr>
            <a:normAutofit/>
          </a:bodyPr>
          <a:lstStyle/>
          <a:p>
            <a:pPr algn="ctr"/>
            <a:r>
              <a:rPr lang="en-IN" sz="3600" b="1" u="sng" dirty="0">
                <a:solidFill>
                  <a:schemeClr val="tx1">
                    <a:lumMod val="95000"/>
                    <a:lumOff val="5000"/>
                  </a:schemeClr>
                </a:solidFill>
                <a:effectLst>
                  <a:outerShdw blurRad="38100" dist="38100" dir="2700000" algn="tl">
                    <a:srgbClr val="000000">
                      <a:alpha val="43137"/>
                    </a:srgbClr>
                  </a:outerShdw>
                </a:effectLst>
                <a:latin typeface="+mn-lt"/>
              </a:rPr>
              <a:t>Project Requirements</a:t>
            </a:r>
          </a:p>
        </p:txBody>
      </p:sp>
      <p:sp>
        <p:nvSpPr>
          <p:cNvPr id="4" name="Content Placeholder 3">
            <a:extLst>
              <a:ext uri="{FF2B5EF4-FFF2-40B4-BE49-F238E27FC236}">
                <a16:creationId xmlns:a16="http://schemas.microsoft.com/office/drawing/2014/main" id="{F6A5EC51-347E-4EA3-A4B6-E83CB8AD6C84}"/>
              </a:ext>
            </a:extLst>
          </p:cNvPr>
          <p:cNvSpPr>
            <a:spLocks noGrp="1"/>
          </p:cNvSpPr>
          <p:nvPr>
            <p:ph sz="half" idx="1"/>
          </p:nvPr>
        </p:nvSpPr>
        <p:spPr>
          <a:xfrm>
            <a:off x="128789" y="1700010"/>
            <a:ext cx="5718219" cy="4932609"/>
          </a:xfrm>
        </p:spPr>
        <p:txBody>
          <a:bodyPr>
            <a:noAutofit/>
          </a:bodyPr>
          <a:lstStyle/>
          <a:p>
            <a:pPr marL="0" indent="0">
              <a:buNone/>
            </a:pPr>
            <a:r>
              <a:rPr lang="en-IN" b="1" u="sng" dirty="0"/>
              <a:t>Hardware:</a:t>
            </a:r>
          </a:p>
          <a:p>
            <a:pPr algn="just"/>
            <a:r>
              <a:rPr lang="en-IN" sz="1600" b="1" dirty="0"/>
              <a:t>Arduino Board: </a:t>
            </a:r>
            <a:r>
              <a:rPr lang="en-IN" sz="1600" dirty="0"/>
              <a:t>Choose and utilize a compatible Arduino board (e.g., Arduino Uno, Arduino Nano) to interface with sensors and control components.</a:t>
            </a:r>
          </a:p>
          <a:p>
            <a:pPr algn="just"/>
            <a:r>
              <a:rPr lang="en-IN" sz="1600" b="1" dirty="0"/>
              <a:t>Ultrasonic Sensor: </a:t>
            </a:r>
            <a:r>
              <a:rPr lang="en-IN" sz="1600" dirty="0"/>
              <a:t>Acquire an ultrasonic sensor (e.g., HC-SR04) to measure distances using ultrasonic waves and connect it to the Arduino board.</a:t>
            </a:r>
          </a:p>
          <a:p>
            <a:pPr algn="just"/>
            <a:r>
              <a:rPr lang="en-IN" sz="1600" b="1" dirty="0"/>
              <a:t>LCD Display: </a:t>
            </a:r>
            <a:r>
              <a:rPr lang="en-IN" sz="1600" dirty="0"/>
              <a:t>Integrate a suitable LCD display (e.g., 16x2 LCD) to show the measured distance and relevant status messages.</a:t>
            </a:r>
          </a:p>
          <a:p>
            <a:pPr algn="just"/>
            <a:r>
              <a:rPr lang="en-IN" sz="1600" b="1" dirty="0"/>
              <a:t>LEDs: </a:t>
            </a:r>
            <a:r>
              <a:rPr lang="en-IN" sz="1600" dirty="0"/>
              <a:t>Implement LEDs to provide visual indications based on the measured distance. Connect LEDs to the Arduino board.</a:t>
            </a:r>
          </a:p>
          <a:p>
            <a:pPr algn="just"/>
            <a:r>
              <a:rPr lang="en-IN" sz="1600" b="1" dirty="0"/>
              <a:t>Buzzer: </a:t>
            </a:r>
            <a:r>
              <a:rPr lang="en-IN" sz="1600" dirty="0"/>
              <a:t>Include a buzzer to offer audio alerts based on the distance measurements and connect it to the Arduino board.</a:t>
            </a:r>
          </a:p>
          <a:p>
            <a:pPr algn="just"/>
            <a:r>
              <a:rPr lang="en-IN" sz="1600" b="1" dirty="0"/>
              <a:t>Wiring and Connections: </a:t>
            </a:r>
            <a:r>
              <a:rPr lang="en-IN" sz="1600" dirty="0"/>
              <a:t>Properly wire and connect all the hardware components, ensuring correct pin configurations and secure connections.</a:t>
            </a:r>
          </a:p>
        </p:txBody>
      </p:sp>
      <p:sp>
        <p:nvSpPr>
          <p:cNvPr id="5" name="Content Placeholder 4">
            <a:extLst>
              <a:ext uri="{FF2B5EF4-FFF2-40B4-BE49-F238E27FC236}">
                <a16:creationId xmlns:a16="http://schemas.microsoft.com/office/drawing/2014/main" id="{E2A10E5E-D494-452D-8DF2-F9D96227F259}"/>
              </a:ext>
            </a:extLst>
          </p:cNvPr>
          <p:cNvSpPr>
            <a:spLocks noGrp="1"/>
          </p:cNvSpPr>
          <p:nvPr>
            <p:ph sz="half" idx="2"/>
          </p:nvPr>
        </p:nvSpPr>
        <p:spPr>
          <a:xfrm>
            <a:off x="6216809" y="1777284"/>
            <a:ext cx="5760543" cy="4971244"/>
          </a:xfrm>
        </p:spPr>
        <p:txBody>
          <a:bodyPr>
            <a:normAutofit fontScale="55000" lnSpcReduction="20000"/>
          </a:bodyPr>
          <a:lstStyle/>
          <a:p>
            <a:pPr marL="0" indent="0">
              <a:buNone/>
            </a:pPr>
            <a:r>
              <a:rPr lang="en-IN" sz="5100" b="1" u="sng" dirty="0"/>
              <a:t>Software:</a:t>
            </a:r>
            <a:endParaRPr lang="en-IN" sz="5100" dirty="0"/>
          </a:p>
          <a:p>
            <a:pPr algn="just"/>
            <a:r>
              <a:rPr lang="en-IN" sz="2900" b="1" dirty="0"/>
              <a:t>Arduino IDE: </a:t>
            </a:r>
            <a:r>
              <a:rPr lang="en-IN" sz="2900" dirty="0"/>
              <a:t>Set up the Arduino IDE (Integrated Development Environment) on your computer to write, upload, and test the Arduino code.</a:t>
            </a:r>
          </a:p>
          <a:p>
            <a:pPr algn="just"/>
            <a:r>
              <a:rPr lang="en-IN" sz="2900" b="1" dirty="0"/>
              <a:t>Arduino Programming: </a:t>
            </a:r>
            <a:r>
              <a:rPr lang="en-IN" sz="2900" dirty="0"/>
              <a:t>Write, understand, and modify the Arduino code provided, focusing on integrating the ultrasonic sensor data, LCD display, LEDs, and buzzer for appropriate functionality.</a:t>
            </a:r>
          </a:p>
          <a:p>
            <a:pPr algn="just"/>
            <a:r>
              <a:rPr lang="en-IN" sz="2900" b="1" dirty="0"/>
              <a:t>Understanding Ultrasonic Sensor: </a:t>
            </a:r>
            <a:r>
              <a:rPr lang="en-IN" sz="2900" dirty="0"/>
              <a:t>Gain a thorough understanding of how the ultrasonic sensor operates, including triggering and receiving ultrasonic waves, and how to calculate distance based on the wave's travel time.</a:t>
            </a:r>
          </a:p>
          <a:p>
            <a:pPr algn="just"/>
            <a:r>
              <a:rPr lang="en-IN" sz="2900" b="1" dirty="0"/>
              <a:t>User Interface: </a:t>
            </a:r>
            <a:r>
              <a:rPr lang="en-IN" sz="2900" dirty="0"/>
              <a:t>Code the logic to display the measured distance and relevant status messages on the LCD display. Implement code to control the LEDs and activate the buzzer based on predefined distance ranges, providing visual and audio feedback.</a:t>
            </a:r>
          </a:p>
          <a:p>
            <a:pPr algn="just"/>
            <a:r>
              <a:rPr lang="en-IN" sz="2900" b="1" dirty="0"/>
              <a:t>Testing and Calibration: </a:t>
            </a:r>
            <a:r>
              <a:rPr lang="en-IN" sz="2900" dirty="0"/>
              <a:t>Calibrate the system to ensure accurate distance measurements using the ultrasonic sensor. Conduct testing under various conditions to validate the accuracy and functionality of the system.</a:t>
            </a:r>
          </a:p>
        </p:txBody>
      </p:sp>
    </p:spTree>
    <p:extLst>
      <p:ext uri="{BB962C8B-B14F-4D97-AF65-F5344CB8AC3E}">
        <p14:creationId xmlns:p14="http://schemas.microsoft.com/office/powerpoint/2010/main" val="13817377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6973D-6660-4ADD-8D7F-53C228E15BF0}"/>
              </a:ext>
            </a:extLst>
          </p:cNvPr>
          <p:cNvSpPr>
            <a:spLocks noGrp="1"/>
          </p:cNvSpPr>
          <p:nvPr>
            <p:ph type="title"/>
          </p:nvPr>
        </p:nvSpPr>
        <p:spPr>
          <a:xfrm>
            <a:off x="3786388" y="0"/>
            <a:ext cx="4378817" cy="1042228"/>
          </a:xfrm>
        </p:spPr>
        <p:txBody>
          <a:bodyPr/>
          <a:lstStyle/>
          <a:p>
            <a:pPr algn="ctr"/>
            <a:r>
              <a:rPr lang="en-IN" dirty="0"/>
              <a:t>Components</a:t>
            </a:r>
          </a:p>
        </p:txBody>
      </p:sp>
      <p:graphicFrame>
        <p:nvGraphicFramePr>
          <p:cNvPr id="17" name="Table 17">
            <a:extLst>
              <a:ext uri="{FF2B5EF4-FFF2-40B4-BE49-F238E27FC236}">
                <a16:creationId xmlns:a16="http://schemas.microsoft.com/office/drawing/2014/main" id="{DB30890A-772A-4DD0-93AD-6279B877CC38}"/>
              </a:ext>
            </a:extLst>
          </p:cNvPr>
          <p:cNvGraphicFramePr>
            <a:graphicFrameLocks noGrp="1"/>
          </p:cNvGraphicFramePr>
          <p:nvPr>
            <p:ph idx="1"/>
            <p:extLst>
              <p:ext uri="{D42A27DB-BD31-4B8C-83A1-F6EECF244321}">
                <p14:modId xmlns:p14="http://schemas.microsoft.com/office/powerpoint/2010/main" val="232546649"/>
              </p:ext>
            </p:extLst>
          </p:nvPr>
        </p:nvGraphicFramePr>
        <p:xfrm>
          <a:off x="2241237" y="1310469"/>
          <a:ext cx="7920193" cy="5257800"/>
        </p:xfrm>
        <a:graphic>
          <a:graphicData uri="http://schemas.openxmlformats.org/drawingml/2006/table">
            <a:tbl>
              <a:tblPr firstRow="1" bandRow="1">
                <a:tableStyleId>{00A15C55-8517-42AA-B614-E9B94910E393}</a:tableStyleId>
              </a:tblPr>
              <a:tblGrid>
                <a:gridCol w="1596667">
                  <a:extLst>
                    <a:ext uri="{9D8B030D-6E8A-4147-A177-3AD203B41FA5}">
                      <a16:colId xmlns:a16="http://schemas.microsoft.com/office/drawing/2014/main" val="2305286914"/>
                    </a:ext>
                  </a:extLst>
                </a:gridCol>
                <a:gridCol w="1957589">
                  <a:extLst>
                    <a:ext uri="{9D8B030D-6E8A-4147-A177-3AD203B41FA5}">
                      <a16:colId xmlns:a16="http://schemas.microsoft.com/office/drawing/2014/main" val="4103473314"/>
                    </a:ext>
                  </a:extLst>
                </a:gridCol>
                <a:gridCol w="4365937">
                  <a:extLst>
                    <a:ext uri="{9D8B030D-6E8A-4147-A177-3AD203B41FA5}">
                      <a16:colId xmlns:a16="http://schemas.microsoft.com/office/drawing/2014/main" val="964601283"/>
                    </a:ext>
                  </a:extLst>
                </a:gridCol>
              </a:tblGrid>
              <a:tr h="370840">
                <a:tc>
                  <a:txBody>
                    <a:bodyPr/>
                    <a:lstStyle/>
                    <a:p>
                      <a:pPr algn="ctr"/>
                      <a:r>
                        <a:rPr lang="en-IN" sz="2400" dirty="0"/>
                        <a:t>Name</a:t>
                      </a:r>
                    </a:p>
                  </a:txBody>
                  <a:tcPr/>
                </a:tc>
                <a:tc>
                  <a:txBody>
                    <a:bodyPr/>
                    <a:lstStyle/>
                    <a:p>
                      <a:pPr algn="ctr"/>
                      <a:r>
                        <a:rPr lang="en-IN" sz="2400" dirty="0"/>
                        <a:t>Quantity</a:t>
                      </a:r>
                    </a:p>
                  </a:txBody>
                  <a:tcPr/>
                </a:tc>
                <a:tc>
                  <a:txBody>
                    <a:bodyPr/>
                    <a:lstStyle/>
                    <a:p>
                      <a:pPr algn="ctr"/>
                      <a:r>
                        <a:rPr lang="en-IN" sz="2400" dirty="0"/>
                        <a:t>Component</a:t>
                      </a:r>
                    </a:p>
                  </a:txBody>
                  <a:tcPr/>
                </a:tc>
                <a:extLst>
                  <a:ext uri="{0D108BD9-81ED-4DB2-BD59-A6C34878D82A}">
                    <a16:rowId xmlns:a16="http://schemas.microsoft.com/office/drawing/2014/main" val="3502517979"/>
                  </a:ext>
                </a:extLst>
              </a:tr>
              <a:tr h="370840">
                <a:tc>
                  <a:txBody>
                    <a:bodyPr/>
                    <a:lstStyle/>
                    <a:p>
                      <a:pPr algn="ctr"/>
                      <a:r>
                        <a:rPr lang="en-IN" dirty="0">
                          <a:latin typeface="Cambria" panose="02040503050406030204" pitchFamily="18" charset="0"/>
                        </a:rPr>
                        <a:t>U1</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Arduino Uno R3</a:t>
                      </a:r>
                    </a:p>
                  </a:txBody>
                  <a:tcPr/>
                </a:tc>
                <a:extLst>
                  <a:ext uri="{0D108BD9-81ED-4DB2-BD59-A6C34878D82A}">
                    <a16:rowId xmlns:a16="http://schemas.microsoft.com/office/drawing/2014/main" val="1002382838"/>
                  </a:ext>
                </a:extLst>
              </a:tr>
              <a:tr h="370840">
                <a:tc>
                  <a:txBody>
                    <a:bodyPr/>
                    <a:lstStyle/>
                    <a:p>
                      <a:pPr algn="ctr"/>
                      <a:r>
                        <a:rPr lang="en-IN" dirty="0">
                          <a:latin typeface="Cambria" panose="02040503050406030204" pitchFamily="18" charset="0"/>
                        </a:rPr>
                        <a:t>DIST1</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Ultrasonic Distance Sensor</a:t>
                      </a:r>
                    </a:p>
                  </a:txBody>
                  <a:tcPr/>
                </a:tc>
                <a:extLst>
                  <a:ext uri="{0D108BD9-81ED-4DB2-BD59-A6C34878D82A}">
                    <a16:rowId xmlns:a16="http://schemas.microsoft.com/office/drawing/2014/main" val="19180478"/>
                  </a:ext>
                </a:extLst>
              </a:tr>
              <a:tr h="370840">
                <a:tc>
                  <a:txBody>
                    <a:bodyPr/>
                    <a:lstStyle/>
                    <a:p>
                      <a:pPr algn="ctr"/>
                      <a:r>
                        <a:rPr lang="en-IN" dirty="0">
                          <a:latin typeface="Cambria" panose="02040503050406030204" pitchFamily="18" charset="0"/>
                        </a:rPr>
                        <a:t>D1</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White LED</a:t>
                      </a:r>
                    </a:p>
                  </a:txBody>
                  <a:tcPr/>
                </a:tc>
                <a:extLst>
                  <a:ext uri="{0D108BD9-81ED-4DB2-BD59-A6C34878D82A}">
                    <a16:rowId xmlns:a16="http://schemas.microsoft.com/office/drawing/2014/main" val="4180529868"/>
                  </a:ext>
                </a:extLst>
              </a:tr>
              <a:tr h="370840">
                <a:tc>
                  <a:txBody>
                    <a:bodyPr/>
                    <a:lstStyle/>
                    <a:p>
                      <a:pPr algn="ctr"/>
                      <a:r>
                        <a:rPr lang="en-IN" dirty="0">
                          <a:latin typeface="Cambria" panose="02040503050406030204" pitchFamily="18" charset="0"/>
                        </a:rPr>
                        <a:t>D2</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Green LED</a:t>
                      </a:r>
                    </a:p>
                  </a:txBody>
                  <a:tcPr/>
                </a:tc>
                <a:extLst>
                  <a:ext uri="{0D108BD9-81ED-4DB2-BD59-A6C34878D82A}">
                    <a16:rowId xmlns:a16="http://schemas.microsoft.com/office/drawing/2014/main" val="2102027973"/>
                  </a:ext>
                </a:extLst>
              </a:tr>
              <a:tr h="370840">
                <a:tc>
                  <a:txBody>
                    <a:bodyPr/>
                    <a:lstStyle/>
                    <a:p>
                      <a:pPr algn="ctr"/>
                      <a:r>
                        <a:rPr lang="en-IN" dirty="0">
                          <a:latin typeface="Cambria" panose="02040503050406030204" pitchFamily="18" charset="0"/>
                        </a:rPr>
                        <a:t>D3</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Yellow LED</a:t>
                      </a:r>
                    </a:p>
                  </a:txBody>
                  <a:tcPr/>
                </a:tc>
                <a:extLst>
                  <a:ext uri="{0D108BD9-81ED-4DB2-BD59-A6C34878D82A}">
                    <a16:rowId xmlns:a16="http://schemas.microsoft.com/office/drawing/2014/main" val="3450023585"/>
                  </a:ext>
                </a:extLst>
              </a:tr>
              <a:tr h="370840">
                <a:tc>
                  <a:txBody>
                    <a:bodyPr/>
                    <a:lstStyle/>
                    <a:p>
                      <a:pPr algn="ctr"/>
                      <a:r>
                        <a:rPr lang="en-IN" dirty="0">
                          <a:latin typeface="Cambria" panose="02040503050406030204" pitchFamily="18" charset="0"/>
                        </a:rPr>
                        <a:t>D4</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Red LED</a:t>
                      </a:r>
                    </a:p>
                  </a:txBody>
                  <a:tcPr/>
                </a:tc>
                <a:extLst>
                  <a:ext uri="{0D108BD9-81ED-4DB2-BD59-A6C34878D82A}">
                    <a16:rowId xmlns:a16="http://schemas.microsoft.com/office/drawing/2014/main" val="3339914606"/>
                  </a:ext>
                </a:extLst>
              </a:tr>
              <a:tr h="370840">
                <a:tc>
                  <a:txBody>
                    <a:bodyPr/>
                    <a:lstStyle/>
                    <a:p>
                      <a:pPr algn="ctr"/>
                      <a:r>
                        <a:rPr lang="en-IN" dirty="0">
                          <a:latin typeface="Cambria" panose="02040503050406030204" pitchFamily="18" charset="0"/>
                        </a:rPr>
                        <a:t>U2</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LCD 16 x 2</a:t>
                      </a:r>
                    </a:p>
                  </a:txBody>
                  <a:tcPr/>
                </a:tc>
                <a:extLst>
                  <a:ext uri="{0D108BD9-81ED-4DB2-BD59-A6C34878D82A}">
                    <a16:rowId xmlns:a16="http://schemas.microsoft.com/office/drawing/2014/main" val="3082574779"/>
                  </a:ext>
                </a:extLst>
              </a:tr>
              <a:tr h="370840">
                <a:tc>
                  <a:txBody>
                    <a:bodyPr/>
                    <a:lstStyle/>
                    <a:p>
                      <a:pPr algn="ctr"/>
                      <a:r>
                        <a:rPr lang="en-IN" dirty="0">
                          <a:latin typeface="Cambria" panose="02040503050406030204" pitchFamily="18" charset="0"/>
                        </a:rPr>
                        <a:t>Rpot1</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250 </a:t>
                      </a:r>
                      <a:r>
                        <a:rPr lang="el-GR" dirty="0">
                          <a:latin typeface="Cambria" panose="02040503050406030204" pitchFamily="18" charset="0"/>
                        </a:rPr>
                        <a:t>Ω </a:t>
                      </a:r>
                      <a:r>
                        <a:rPr lang="en-IN" dirty="0">
                          <a:latin typeface="Cambria" panose="02040503050406030204" pitchFamily="18" charset="0"/>
                        </a:rPr>
                        <a:t>Potentiometer</a:t>
                      </a:r>
                    </a:p>
                  </a:txBody>
                  <a:tcPr/>
                </a:tc>
                <a:extLst>
                  <a:ext uri="{0D108BD9-81ED-4DB2-BD59-A6C34878D82A}">
                    <a16:rowId xmlns:a16="http://schemas.microsoft.com/office/drawing/2014/main" val="2278901086"/>
                  </a:ext>
                </a:extLst>
              </a:tr>
              <a:tr h="370840">
                <a:tc>
                  <a:txBody>
                    <a:bodyPr/>
                    <a:lstStyle/>
                    <a:p>
                      <a:pPr algn="ctr"/>
                      <a:r>
                        <a:rPr lang="en-IN" dirty="0">
                          <a:latin typeface="Cambria" panose="02040503050406030204" pitchFamily="18" charset="0"/>
                        </a:rPr>
                        <a:t>PIEZO1</a:t>
                      </a:r>
                    </a:p>
                  </a:txBody>
                  <a:tcPr/>
                </a:tc>
                <a:tc>
                  <a:txBody>
                    <a:bodyPr/>
                    <a:lstStyle/>
                    <a:p>
                      <a:pPr algn="ctr"/>
                      <a:r>
                        <a:rPr lang="en-IN" dirty="0">
                          <a:latin typeface="Cambria" panose="02040503050406030204" pitchFamily="18" charset="0"/>
                        </a:rPr>
                        <a:t>1</a:t>
                      </a:r>
                    </a:p>
                  </a:txBody>
                  <a:tcPr/>
                </a:tc>
                <a:tc>
                  <a:txBody>
                    <a:bodyPr/>
                    <a:lstStyle/>
                    <a:p>
                      <a:pPr algn="ctr"/>
                      <a:r>
                        <a:rPr lang="en-IN" dirty="0">
                          <a:latin typeface="Cambria" panose="02040503050406030204" pitchFamily="18" charset="0"/>
                        </a:rPr>
                        <a:t>Piezo</a:t>
                      </a:r>
                    </a:p>
                  </a:txBody>
                  <a:tcPr/>
                </a:tc>
                <a:extLst>
                  <a:ext uri="{0D108BD9-81ED-4DB2-BD59-A6C34878D82A}">
                    <a16:rowId xmlns:a16="http://schemas.microsoft.com/office/drawing/2014/main" val="3289904139"/>
                  </a:ext>
                </a:extLst>
              </a:tr>
              <a:tr h="370840">
                <a:tc>
                  <a:txBody>
                    <a:bodyPr/>
                    <a:lstStyle/>
                    <a:p>
                      <a:pPr algn="ctr"/>
                      <a:r>
                        <a:rPr lang="en-IN" dirty="0">
                          <a:latin typeface="Cambria" panose="02040503050406030204" pitchFamily="18" charset="0"/>
                        </a:rPr>
                        <a:t>R1</a:t>
                      </a:r>
                    </a:p>
                    <a:p>
                      <a:pPr algn="ctr"/>
                      <a:r>
                        <a:rPr lang="en-IN" dirty="0">
                          <a:latin typeface="Cambria" panose="02040503050406030204" pitchFamily="18" charset="0"/>
                        </a:rPr>
                        <a:t>R2</a:t>
                      </a:r>
                    </a:p>
                    <a:p>
                      <a:pPr algn="ctr"/>
                      <a:r>
                        <a:rPr lang="en-IN" dirty="0">
                          <a:latin typeface="Cambria" panose="02040503050406030204" pitchFamily="18" charset="0"/>
                        </a:rPr>
                        <a:t>R3</a:t>
                      </a:r>
                    </a:p>
                    <a:p>
                      <a:pPr algn="ctr"/>
                      <a:r>
                        <a:rPr lang="en-IN" dirty="0">
                          <a:latin typeface="Cambria" panose="02040503050406030204" pitchFamily="18" charset="0"/>
                        </a:rPr>
                        <a:t>R4</a:t>
                      </a:r>
                    </a:p>
                    <a:p>
                      <a:pPr algn="ctr"/>
                      <a:r>
                        <a:rPr lang="en-IN" dirty="0">
                          <a:latin typeface="Cambria" panose="02040503050406030204" pitchFamily="18" charset="0"/>
                        </a:rPr>
                        <a:t>R5</a:t>
                      </a:r>
                    </a:p>
                  </a:txBody>
                  <a:tcPr/>
                </a:tc>
                <a:tc>
                  <a:txBody>
                    <a:bodyPr/>
                    <a:lstStyle/>
                    <a:p>
                      <a:pPr algn="ctr"/>
                      <a:endParaRPr lang="en-IN" dirty="0">
                        <a:latin typeface="Cambria" panose="02040503050406030204" pitchFamily="18" charset="0"/>
                      </a:endParaRPr>
                    </a:p>
                    <a:p>
                      <a:pPr algn="ctr"/>
                      <a:endParaRPr lang="en-IN" dirty="0">
                        <a:latin typeface="Cambria" panose="02040503050406030204" pitchFamily="18" charset="0"/>
                      </a:endParaRPr>
                    </a:p>
                    <a:p>
                      <a:pPr algn="ctr"/>
                      <a:r>
                        <a:rPr lang="en-IN" dirty="0">
                          <a:latin typeface="Cambria" panose="02040503050406030204" pitchFamily="18" charset="0"/>
                        </a:rPr>
                        <a:t>5</a:t>
                      </a:r>
                    </a:p>
                  </a:txBody>
                  <a:tcPr/>
                </a:tc>
                <a:tc>
                  <a:txBody>
                    <a:bodyPr/>
                    <a:lstStyle/>
                    <a:p>
                      <a:pPr algn="ctr"/>
                      <a:endParaRPr lang="en-IN" dirty="0">
                        <a:latin typeface="Cambria" panose="02040503050406030204" pitchFamily="18" charset="0"/>
                      </a:endParaRPr>
                    </a:p>
                    <a:p>
                      <a:pPr algn="ctr"/>
                      <a:endParaRPr lang="en-IN" dirty="0">
                        <a:latin typeface="Cambria" panose="02040503050406030204" pitchFamily="18" charset="0"/>
                      </a:endParaRPr>
                    </a:p>
                    <a:p>
                      <a:pPr algn="ctr"/>
                      <a:r>
                        <a:rPr lang="en-IN" dirty="0">
                          <a:latin typeface="Cambria" panose="02040503050406030204" pitchFamily="18" charset="0"/>
                        </a:rPr>
                        <a:t>1 k</a:t>
                      </a:r>
                      <a:r>
                        <a:rPr lang="el-GR" dirty="0">
                          <a:latin typeface="Cambria" panose="02040503050406030204" pitchFamily="18" charset="0"/>
                        </a:rPr>
                        <a:t>Ω</a:t>
                      </a:r>
                      <a:r>
                        <a:rPr lang="en-IN" dirty="0">
                          <a:latin typeface="Cambria" panose="02040503050406030204" pitchFamily="18" charset="0"/>
                        </a:rPr>
                        <a:t> Resistor</a:t>
                      </a:r>
                    </a:p>
                  </a:txBody>
                  <a:tcPr/>
                </a:tc>
                <a:extLst>
                  <a:ext uri="{0D108BD9-81ED-4DB2-BD59-A6C34878D82A}">
                    <a16:rowId xmlns:a16="http://schemas.microsoft.com/office/drawing/2014/main" val="2193235595"/>
                  </a:ext>
                </a:extLst>
              </a:tr>
            </a:tbl>
          </a:graphicData>
        </a:graphic>
      </p:graphicFrame>
    </p:spTree>
    <p:extLst>
      <p:ext uri="{BB962C8B-B14F-4D97-AF65-F5344CB8AC3E}">
        <p14:creationId xmlns:p14="http://schemas.microsoft.com/office/powerpoint/2010/main" val="16199436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4B3FE45-08F4-451A-A1D8-4E25C5DF67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0174" y="120399"/>
            <a:ext cx="8585915" cy="6634570"/>
          </a:xfrm>
          <a:prstGeom prst="rect">
            <a:avLst/>
          </a:prstGeom>
        </p:spPr>
      </p:pic>
      <p:sp>
        <p:nvSpPr>
          <p:cNvPr id="8" name="TextBox 7">
            <a:extLst>
              <a:ext uri="{FF2B5EF4-FFF2-40B4-BE49-F238E27FC236}">
                <a16:creationId xmlns:a16="http://schemas.microsoft.com/office/drawing/2014/main" id="{8C03E53B-6A7F-49A5-BA83-38C6E2A838E8}"/>
              </a:ext>
            </a:extLst>
          </p:cNvPr>
          <p:cNvSpPr txBox="1"/>
          <p:nvPr/>
        </p:nvSpPr>
        <p:spPr>
          <a:xfrm>
            <a:off x="193183" y="2640168"/>
            <a:ext cx="2962141" cy="1077218"/>
          </a:xfrm>
          <a:prstGeom prst="rect">
            <a:avLst/>
          </a:prstGeom>
          <a:noFill/>
        </p:spPr>
        <p:txBody>
          <a:bodyPr wrap="square" rtlCol="0">
            <a:spAutoFit/>
          </a:bodyPr>
          <a:lstStyle/>
          <a:p>
            <a:r>
              <a:rPr lang="en-IN" sz="3200" b="1" dirty="0"/>
              <a:t>Arduino Integration</a:t>
            </a:r>
          </a:p>
        </p:txBody>
      </p:sp>
    </p:spTree>
    <p:extLst>
      <p:ext uri="{BB962C8B-B14F-4D97-AF65-F5344CB8AC3E}">
        <p14:creationId xmlns:p14="http://schemas.microsoft.com/office/powerpoint/2010/main" val="12992787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fmew">
            <a:hlinkClick r:id="" action="ppaction://media"/>
            <a:extLst>
              <a:ext uri="{FF2B5EF4-FFF2-40B4-BE49-F238E27FC236}">
                <a16:creationId xmlns:a16="http://schemas.microsoft.com/office/drawing/2014/main" id="{35A08AE9-2B29-4DA0-976C-3D82CAAEF0C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88640" y="1184856"/>
            <a:ext cx="10476687" cy="5505718"/>
          </a:xfrm>
          <a:prstGeom prst="rect">
            <a:avLst/>
          </a:prstGeom>
        </p:spPr>
      </p:pic>
      <p:sp>
        <p:nvSpPr>
          <p:cNvPr id="10" name="TextBox 9">
            <a:extLst>
              <a:ext uri="{FF2B5EF4-FFF2-40B4-BE49-F238E27FC236}">
                <a16:creationId xmlns:a16="http://schemas.microsoft.com/office/drawing/2014/main" id="{D0325266-377E-4E40-81BD-7DC6876FA08F}"/>
              </a:ext>
            </a:extLst>
          </p:cNvPr>
          <p:cNvSpPr txBox="1"/>
          <p:nvPr/>
        </p:nvSpPr>
        <p:spPr>
          <a:xfrm>
            <a:off x="3361384" y="128790"/>
            <a:ext cx="5743977" cy="830997"/>
          </a:xfrm>
          <a:prstGeom prst="rect">
            <a:avLst/>
          </a:prstGeom>
          <a:noFill/>
        </p:spPr>
        <p:txBody>
          <a:bodyPr wrap="square" rtlCol="0">
            <a:spAutoFit/>
          </a:bodyPr>
          <a:lstStyle/>
          <a:p>
            <a:pPr algn="ctr"/>
            <a:r>
              <a:rPr lang="en-IN" sz="2800" b="1" dirty="0"/>
              <a:t>Implementation and Simulation</a:t>
            </a:r>
          </a:p>
          <a:p>
            <a:pPr algn="ctr"/>
            <a:r>
              <a:rPr lang="en-IN" sz="2000" b="1" dirty="0"/>
              <a:t>(Watch the simulation video below)</a:t>
            </a:r>
          </a:p>
        </p:txBody>
      </p:sp>
    </p:spTree>
    <p:extLst>
      <p:ext uri="{BB962C8B-B14F-4D97-AF65-F5344CB8AC3E}">
        <p14:creationId xmlns:p14="http://schemas.microsoft.com/office/powerpoint/2010/main" val="10309440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28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877C4-D965-43E3-8FE9-C6FF1CF44CD6}"/>
              </a:ext>
            </a:extLst>
          </p:cNvPr>
          <p:cNvSpPr>
            <a:spLocks noGrp="1"/>
          </p:cNvSpPr>
          <p:nvPr>
            <p:ph type="ctrTitle"/>
          </p:nvPr>
        </p:nvSpPr>
        <p:spPr>
          <a:xfrm>
            <a:off x="1386840" y="2831742"/>
            <a:ext cx="9418320" cy="1194515"/>
          </a:xfrm>
        </p:spPr>
        <p:txBody>
          <a:bodyPr>
            <a:normAutofit fontScale="90000"/>
          </a:bodyPr>
          <a:lstStyle/>
          <a:p>
            <a:pPr algn="ctr"/>
            <a:r>
              <a:rPr lang="en-IN" dirty="0">
                <a:solidFill>
                  <a:schemeClr val="tx1">
                    <a:lumMod val="95000"/>
                    <a:lumOff val="5000"/>
                  </a:schemeClr>
                </a:solidFill>
              </a:rPr>
              <a:t>THANK YOU</a:t>
            </a:r>
          </a:p>
        </p:txBody>
      </p:sp>
    </p:spTree>
    <p:extLst>
      <p:ext uri="{BB962C8B-B14F-4D97-AF65-F5344CB8AC3E}">
        <p14:creationId xmlns:p14="http://schemas.microsoft.com/office/powerpoint/2010/main" val="4048084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Depth">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Depth</Template>
  <TotalTime>412</TotalTime>
  <Words>724</Words>
  <Application>Microsoft Office PowerPoint</Application>
  <PresentationFormat>Widescreen</PresentationFormat>
  <Paragraphs>82</Paragraphs>
  <Slides>8</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Arial</vt:lpstr>
      <vt:lpstr>Arial Black</vt:lpstr>
      <vt:lpstr>Bell MT</vt:lpstr>
      <vt:lpstr>Calibri</vt:lpstr>
      <vt:lpstr>Cambria</vt:lpstr>
      <vt:lpstr>Corbel</vt:lpstr>
      <vt:lpstr>Segoe UI Semibold</vt:lpstr>
      <vt:lpstr>Wingdings</vt:lpstr>
      <vt:lpstr>Depth</vt:lpstr>
      <vt:lpstr>PowerPoint Presentation</vt:lpstr>
      <vt:lpstr>Innovation</vt:lpstr>
      <vt:lpstr>Project   Objectives</vt:lpstr>
      <vt:lpstr>Project Requirements</vt:lpstr>
      <vt:lpstr>Components</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Arun Palanisamy</dc:creator>
  <cp:lastModifiedBy>MOHAMED FAIZ</cp:lastModifiedBy>
  <cp:revision>27</cp:revision>
  <dcterms:created xsi:type="dcterms:W3CDTF">2023-09-29T07:14:55Z</dcterms:created>
  <dcterms:modified xsi:type="dcterms:W3CDTF">2023-10-15T11:56:15Z</dcterms:modified>
</cp:coreProperties>
</file>

<file path=docProps/thumbnail.jpeg>
</file>